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unito Sans Extra Light" panose="020B0604020202020204" charset="0"/>
      <p:regular r:id="rId12"/>
    </p:embeddedFont>
    <p:embeddedFont>
      <p:font typeface="Nunito Sans Regular" panose="020B0604020202020204" charset="0"/>
      <p:regular r:id="rId13"/>
    </p:embeddedFont>
    <p:embeddedFont>
      <p:font typeface="Nunito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413"/>
    <a:srgbClr val="FEBD6D"/>
    <a:srgbClr val="06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gi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1ZfV3IzqJs?feature=oembed" TargetMode="External"/><Relationship Id="rId6" Type="http://schemas.openxmlformats.org/officeDocument/2006/relationships/image" Target="../media/image10.gif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ookcolor.ru/prostye-sochetaniya-cvetov/belyj-i-sinij-cvet/#:~:text=%D0%91%D0%B5%D0%BB%D1%8B%D0%B9%20%D0%B8%20%D1%81%D0%B8%D0%BD%D0%B8%D0%B9%20%E2%80%94%20%D0%BC%D0%BE%D1%80%D1%81%D0%BA%D0%BE%D0%B5%20%D1%81%D0%BE%D1%87%D0%B5%D1%82%D0%B0%D0%BD%D0%B8%D0%B5.&amp;text=%D0%A7%D0%B8%D1%81%D1%82%D0%BE%D1%82%D0%B0%2C%20%D0%BD%D0%B5%D0%B2%D0%B8%D0%BD%D0%BD%D0%BE%D1%81%D1%82%D1%8C%2C%20%D0%BF%D0%BE%D1%81%D0%BB%D1%83%D1%88%D0%B0%D0%BD%D0%B8%D0%B5%20%D0%B1%D0%B5%D0%BB%D0%BE%D0%B3%D0%BE%20%D1%86%D0%B2%D0%B5%D1%82%D0%B0,%D0%BC%D0%BE%D1%80%D1%81%D0%BA%D0%BE%D0%B9%20%D1%81%D1%82%D0%B8%D0%BB%D1%8C%20%D0%BD%D1%8B%D0%BD%D1%87%D0%B5%20%D0%B2%20%D0%BC%D0%BE%D0%B4%D0%B5.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5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7CAC5BD-A9D1-4535-B864-0F0D50C56C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99787"/>
            <a:ext cx="9677400" cy="707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-687595" y="7067694"/>
            <a:ext cx="19663191" cy="4006943"/>
            <a:chOff x="0" y="0"/>
            <a:chExt cx="155379842" cy="31663133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55235067" cy="31518355"/>
            </a:xfrm>
            <a:custGeom>
              <a:avLst/>
              <a:gdLst/>
              <a:ahLst/>
              <a:cxnLst/>
              <a:rect l="l" t="t" r="r" b="b"/>
              <a:pathLst>
                <a:path w="155235067" h="31518355">
                  <a:moveTo>
                    <a:pt x="0" y="0"/>
                  </a:moveTo>
                  <a:lnTo>
                    <a:pt x="155235067" y="0"/>
                  </a:lnTo>
                  <a:lnTo>
                    <a:pt x="155235067" y="31518355"/>
                  </a:lnTo>
                  <a:lnTo>
                    <a:pt x="0" y="31518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7F3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55379837" cy="31663134"/>
            </a:xfrm>
            <a:custGeom>
              <a:avLst/>
              <a:gdLst/>
              <a:ahLst/>
              <a:cxnLst/>
              <a:rect l="l" t="t" r="r" b="b"/>
              <a:pathLst>
                <a:path w="155379837" h="31663134">
                  <a:moveTo>
                    <a:pt x="155235064" y="31518352"/>
                  </a:moveTo>
                  <a:lnTo>
                    <a:pt x="155379837" y="31518352"/>
                  </a:lnTo>
                  <a:lnTo>
                    <a:pt x="155379837" y="31663134"/>
                  </a:lnTo>
                  <a:lnTo>
                    <a:pt x="155235064" y="31663134"/>
                  </a:lnTo>
                  <a:lnTo>
                    <a:pt x="155235064" y="315183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1518352"/>
                  </a:lnTo>
                  <a:lnTo>
                    <a:pt x="0" y="31518352"/>
                  </a:lnTo>
                  <a:lnTo>
                    <a:pt x="0" y="144780"/>
                  </a:lnTo>
                  <a:close/>
                  <a:moveTo>
                    <a:pt x="0" y="31518352"/>
                  </a:moveTo>
                  <a:lnTo>
                    <a:pt x="144780" y="31518352"/>
                  </a:lnTo>
                  <a:lnTo>
                    <a:pt x="144780" y="31663134"/>
                  </a:lnTo>
                  <a:lnTo>
                    <a:pt x="0" y="31663134"/>
                  </a:lnTo>
                  <a:lnTo>
                    <a:pt x="0" y="31518352"/>
                  </a:lnTo>
                  <a:close/>
                  <a:moveTo>
                    <a:pt x="155235064" y="144780"/>
                  </a:moveTo>
                  <a:lnTo>
                    <a:pt x="155379837" y="144780"/>
                  </a:lnTo>
                  <a:lnTo>
                    <a:pt x="155379837" y="31518352"/>
                  </a:lnTo>
                  <a:lnTo>
                    <a:pt x="155235064" y="31518352"/>
                  </a:lnTo>
                  <a:lnTo>
                    <a:pt x="155235064" y="144780"/>
                  </a:lnTo>
                  <a:close/>
                  <a:moveTo>
                    <a:pt x="144780" y="31518352"/>
                  </a:moveTo>
                  <a:lnTo>
                    <a:pt x="155235064" y="31518352"/>
                  </a:lnTo>
                  <a:lnTo>
                    <a:pt x="155235064" y="31663134"/>
                  </a:lnTo>
                  <a:lnTo>
                    <a:pt x="144780" y="31663134"/>
                  </a:lnTo>
                  <a:lnTo>
                    <a:pt x="144780" y="31518352"/>
                  </a:lnTo>
                  <a:close/>
                  <a:moveTo>
                    <a:pt x="155235064" y="0"/>
                  </a:moveTo>
                  <a:lnTo>
                    <a:pt x="155379837" y="0"/>
                  </a:lnTo>
                  <a:lnTo>
                    <a:pt x="155379837" y="144780"/>
                  </a:lnTo>
                  <a:lnTo>
                    <a:pt x="155235064" y="144780"/>
                  </a:lnTo>
                  <a:lnTo>
                    <a:pt x="1552350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235064" y="0"/>
                  </a:lnTo>
                  <a:lnTo>
                    <a:pt x="1552350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328927">
            <a:off x="6571923" y="5677046"/>
            <a:ext cx="11370350" cy="41928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380169">
            <a:off x="14824294" y="447490"/>
            <a:ext cx="2948687" cy="32358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7876" y="1123950"/>
            <a:ext cx="7807074" cy="275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0"/>
              </a:lnSpc>
            </a:pPr>
            <a:r>
              <a:rPr lang="en-US" sz="10399">
                <a:solidFill>
                  <a:srgbClr val="FFF7F3"/>
                </a:solidFill>
                <a:latin typeface="Nunito Sans Regular"/>
              </a:rPr>
              <a:t>MEAL PREP HACKS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876" y="8138739"/>
            <a:ext cx="3967534" cy="98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E3593"/>
                </a:solidFill>
                <a:latin typeface="Nunito Sans Regular"/>
              </a:rPr>
              <a:t>Commit to eating well with these tips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E8BF7C-B876-4153-98A8-41D20D02FB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3400" y="-3543300"/>
            <a:ext cx="10314445" cy="825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uzyka_dlya_..._-_horoshego_nastroeniya_(iPleer.com)">
            <a:hlinkClick r:id="" action="ppaction://media"/>
            <a:extLst>
              <a:ext uri="{FF2B5EF4-FFF2-40B4-BE49-F238E27FC236}">
                <a16:creationId xmlns:a16="http://schemas.microsoft.com/office/drawing/2014/main" id="{27F7E856-FAAF-467E-9C83-CD5836B6AF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449800" y="33879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37108" y="-4840987"/>
            <a:ext cx="10213784" cy="1021378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74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87595" y="8454713"/>
            <a:ext cx="19663191" cy="2619924"/>
            <a:chOff x="0" y="0"/>
            <a:chExt cx="155379842" cy="20702818"/>
          </a:xfrm>
          <a:solidFill>
            <a:srgbClr val="301413"/>
          </a:solidFill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155235067" cy="20558038"/>
            </a:xfrm>
            <a:custGeom>
              <a:avLst/>
              <a:gdLst/>
              <a:ahLst/>
              <a:cxnLst/>
              <a:rect l="l" t="t" r="r" b="b"/>
              <a:pathLst>
                <a:path w="155235067" h="20558038">
                  <a:moveTo>
                    <a:pt x="0" y="0"/>
                  </a:moveTo>
                  <a:lnTo>
                    <a:pt x="155235067" y="0"/>
                  </a:lnTo>
                  <a:lnTo>
                    <a:pt x="155235067" y="20558038"/>
                  </a:lnTo>
                  <a:lnTo>
                    <a:pt x="0" y="2055803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55379837" cy="20702818"/>
            </a:xfrm>
            <a:custGeom>
              <a:avLst/>
              <a:gdLst/>
              <a:ahLst/>
              <a:cxnLst/>
              <a:rect l="l" t="t" r="r" b="b"/>
              <a:pathLst>
                <a:path w="155379837" h="20702818">
                  <a:moveTo>
                    <a:pt x="155235064" y="20558038"/>
                  </a:moveTo>
                  <a:lnTo>
                    <a:pt x="155379837" y="20558038"/>
                  </a:lnTo>
                  <a:lnTo>
                    <a:pt x="155379837" y="20702818"/>
                  </a:lnTo>
                  <a:lnTo>
                    <a:pt x="155235064" y="20702818"/>
                  </a:lnTo>
                  <a:lnTo>
                    <a:pt x="155235064" y="2055803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558038"/>
                  </a:lnTo>
                  <a:lnTo>
                    <a:pt x="0" y="20558038"/>
                  </a:lnTo>
                  <a:lnTo>
                    <a:pt x="0" y="144780"/>
                  </a:lnTo>
                  <a:close/>
                  <a:moveTo>
                    <a:pt x="0" y="20558038"/>
                  </a:moveTo>
                  <a:lnTo>
                    <a:pt x="144780" y="20558038"/>
                  </a:lnTo>
                  <a:lnTo>
                    <a:pt x="144780" y="20702818"/>
                  </a:lnTo>
                  <a:lnTo>
                    <a:pt x="0" y="20702818"/>
                  </a:lnTo>
                  <a:lnTo>
                    <a:pt x="0" y="20558038"/>
                  </a:lnTo>
                  <a:close/>
                  <a:moveTo>
                    <a:pt x="155235064" y="144780"/>
                  </a:moveTo>
                  <a:lnTo>
                    <a:pt x="155379837" y="144780"/>
                  </a:lnTo>
                  <a:lnTo>
                    <a:pt x="155379837" y="20558038"/>
                  </a:lnTo>
                  <a:lnTo>
                    <a:pt x="155235064" y="20558038"/>
                  </a:lnTo>
                  <a:lnTo>
                    <a:pt x="155235064" y="144780"/>
                  </a:lnTo>
                  <a:close/>
                  <a:moveTo>
                    <a:pt x="144780" y="20558038"/>
                  </a:moveTo>
                  <a:lnTo>
                    <a:pt x="155235064" y="20558038"/>
                  </a:lnTo>
                  <a:lnTo>
                    <a:pt x="155235064" y="20702818"/>
                  </a:lnTo>
                  <a:lnTo>
                    <a:pt x="144780" y="20702818"/>
                  </a:lnTo>
                  <a:lnTo>
                    <a:pt x="144780" y="20558038"/>
                  </a:lnTo>
                  <a:close/>
                  <a:moveTo>
                    <a:pt x="155235064" y="0"/>
                  </a:moveTo>
                  <a:lnTo>
                    <a:pt x="155379837" y="0"/>
                  </a:lnTo>
                  <a:lnTo>
                    <a:pt x="155379837" y="144780"/>
                  </a:lnTo>
                  <a:lnTo>
                    <a:pt x="155235064" y="144780"/>
                  </a:lnTo>
                  <a:lnTo>
                    <a:pt x="1552350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235064" y="0"/>
                  </a:lnTo>
                  <a:lnTo>
                    <a:pt x="1552350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8212" y="7329286"/>
            <a:ext cx="1543721" cy="23083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407854">
            <a:off x="355205" y="344265"/>
            <a:ext cx="2371523" cy="227666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559983" y="1482596"/>
            <a:ext cx="11168035" cy="1606047"/>
            <a:chOff x="0" y="0"/>
            <a:chExt cx="14890713" cy="214139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549308"/>
              <a:ext cx="14890713" cy="59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2E3593"/>
                  </a:solidFill>
                  <a:latin typeface="Nunito Sans Extra Light"/>
                </a:rPr>
                <a:t>Know their favorite meals and dishes they are keen to try.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4890713" cy="1394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39"/>
                </a:lnSpc>
              </a:pPr>
              <a:r>
                <a:rPr lang="en-US" sz="7199">
                  <a:solidFill>
                    <a:srgbClr val="2E3593"/>
                  </a:solidFill>
                  <a:latin typeface="Nunito Sans Regular Bold"/>
                </a:rPr>
                <a:t>Talk with your family.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0F1A6C-D664-47F8-A5B7-42EA833E1B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894" y="55715"/>
            <a:ext cx="10494305" cy="839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Мультимедиа в Интернете 11" title="Simple Meal Planning you'll stick with! | Minimalist Family Life">
            <a:hlinkClick r:id="" action="ppaction://media"/>
            <a:extLst>
              <a:ext uri="{FF2B5EF4-FFF2-40B4-BE49-F238E27FC236}">
                <a16:creationId xmlns:a16="http://schemas.microsoft.com/office/drawing/2014/main" id="{C04A2EC4-AC96-4471-8124-B4B55E5C1D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1737" y="3404044"/>
            <a:ext cx="8923023" cy="5041508"/>
          </a:xfrm>
          <a:prstGeom prst="rect">
            <a:avLst/>
          </a:prstGeom>
          <a:ln>
            <a:noFill/>
          </a:ln>
          <a:effectLst>
            <a:outerShdw blurRad="254000" dist="63500" dir="5400000" sx="105000" sy="105000" algn="t" rotWithShape="0">
              <a:srgbClr val="000000">
                <a:alpha val="40000"/>
              </a:srgbClr>
            </a:outerShdw>
          </a:effectLst>
          <a:scene3d>
            <a:camera prst="perspectiveRelaxedModerately" fov="2700000">
              <a:rot lat="20400000" lon="0" rev="0"/>
            </a:camera>
            <a:lightRig rig="soft" dir="t"/>
          </a:scene3d>
          <a:sp3d extrusionH="952500">
            <a:bevelT w="127000" h="127000"/>
            <a:bevelB/>
            <a:extrusionClr>
              <a:srgbClr val="FFFFFF"/>
            </a:extrusionClr>
          </a:sp3d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D673E86E-AA58-4E7D-9457-2B9F665083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450839">
            <a:off x="14375587" y="8107868"/>
            <a:ext cx="2134008" cy="1607175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02091407-784C-4F83-804C-1D9B59FD228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942951" y="7271954"/>
            <a:ext cx="921775" cy="244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5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27165" y="-3155664"/>
            <a:ext cx="5320727" cy="532072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B745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469924" y="3684828"/>
            <a:ext cx="5982234" cy="598221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3384" t="-87581" r="-34091" b="-80814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05779" y="5539803"/>
            <a:ext cx="4048144" cy="412723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703" t="-51347" r="-87710" b="-4006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877664" y="1427918"/>
            <a:ext cx="8239153" cy="8239120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886" r="-30667" b="-1668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050438" y="8274616"/>
            <a:ext cx="1977254" cy="19673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27055" y="361950"/>
            <a:ext cx="1818607" cy="141192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03062" y="219076"/>
            <a:ext cx="7479583" cy="3465752"/>
            <a:chOff x="0" y="0"/>
            <a:chExt cx="9972777" cy="462100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380945"/>
              <a:ext cx="9972777" cy="1240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>
                  <a:solidFill>
                    <a:srgbClr val="FFF7F3"/>
                  </a:solidFill>
                  <a:latin typeface="Nunito Sans Extra Light"/>
                </a:rPr>
                <a:t>Intentionally insert dishes</a:t>
              </a:r>
            </a:p>
            <a:p>
              <a:pPr>
                <a:lnSpc>
                  <a:spcPts val="3900"/>
                </a:lnSpc>
              </a:pPr>
              <a:r>
                <a:rPr lang="en-US" sz="2600">
                  <a:solidFill>
                    <a:srgbClr val="FFF7F3"/>
                  </a:solidFill>
                  <a:latin typeface="Nunito Sans Extra Light"/>
                </a:rPr>
                <a:t>made with vegetables, fruits, and grains.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9972777" cy="2789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199">
                  <a:solidFill>
                    <a:srgbClr val="FFF7F3"/>
                  </a:solidFill>
                  <a:latin typeface="Nunito Sans Regular Bold"/>
                </a:rPr>
                <a:t>Research</a:t>
              </a:r>
            </a:p>
            <a:p>
              <a:pPr>
                <a:lnSpc>
                  <a:spcPts val="8639"/>
                </a:lnSpc>
              </a:pPr>
              <a:r>
                <a:rPr lang="en-US" sz="7199">
                  <a:solidFill>
                    <a:srgbClr val="FFF7F3"/>
                  </a:solidFill>
                  <a:latin typeface="Nunito Sans Regular Bold"/>
                </a:rPr>
                <a:t>healthy recipes.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255590"/>
            <a:ext cx="11146011" cy="100314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8930" y="1028700"/>
            <a:ext cx="5215387" cy="521538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048000" y="148477"/>
            <a:ext cx="4115899" cy="411588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971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7165824"/>
            <a:ext cx="8777367" cy="209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2E3593"/>
                </a:solidFill>
                <a:latin typeface="Nunito Sans Regular Bold"/>
              </a:rPr>
              <a:t>Make meal</a:t>
            </a:r>
          </a:p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2E3593"/>
                </a:solidFill>
                <a:latin typeface="Nunito Sans Regular Bold"/>
              </a:rPr>
              <a:t>planning exciting.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20245" y="2130218"/>
            <a:ext cx="3732756" cy="293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dirty="0">
                <a:solidFill>
                  <a:srgbClr val="2E3593"/>
                </a:solidFill>
                <a:latin typeface="Nunito Sans Extra Light"/>
              </a:rPr>
              <a:t>Try out </a:t>
            </a:r>
            <a:r>
              <a:rPr lang="en-US" sz="2600" dirty="0" err="1">
                <a:solidFill>
                  <a:srgbClr val="2E3593"/>
                </a:solidFill>
                <a:latin typeface="Nunito Sans Extra Light"/>
              </a:rPr>
              <a:t>Beshbarmak</a:t>
            </a:r>
            <a:r>
              <a:rPr lang="en-US" sz="2600" dirty="0">
                <a:solidFill>
                  <a:srgbClr val="2E3593"/>
                </a:solidFill>
                <a:latin typeface="Nunito Sans Extra Light"/>
              </a:rPr>
              <a:t> Mondays, Ice Cream Thursdays, or Fried Chicken Fridays so your family has food traditions to look forward to.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9484" y="4996096"/>
            <a:ext cx="3299262" cy="145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>
                <a:solidFill>
                  <a:srgbClr val="33367A"/>
                </a:solidFill>
                <a:latin typeface="Nunito Sans Extra Light"/>
              </a:rPr>
              <a:t>This makes meal planning easier to predict too.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35662" y="527285"/>
            <a:ext cx="6212448" cy="3737074"/>
            <a:chOff x="0" y="0"/>
            <a:chExt cx="8283264" cy="498276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214909"/>
              <a:ext cx="8283264" cy="1767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E3593"/>
                  </a:solidFill>
                  <a:latin typeface="Nunito Sans Extra Light"/>
                </a:rPr>
                <a:t>Overnight oats, cereals, fruits, and granola are no-stress breakfast ideas you can incorporate on a daily basis.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8283264" cy="2566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19"/>
                </a:lnSpc>
              </a:pPr>
              <a:r>
                <a:rPr lang="en-US" sz="7199" dirty="0">
                  <a:solidFill>
                    <a:srgbClr val="2E3593"/>
                  </a:solidFill>
                  <a:latin typeface="Nunito Sans Regular Bold"/>
                </a:rPr>
                <a:t>Automate breakfast.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56F362-8169-4070-9994-1D43447995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071" y="0"/>
            <a:ext cx="4822328" cy="445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9DC289-00A5-465A-A00B-B4643A3E0B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136" y="7739072"/>
            <a:ext cx="2228001" cy="22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705EDF-FDEF-4A87-BACD-C8EDE0B278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354" y="79456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46B993E-E2A8-462E-B98D-3E563153B0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001" y="80391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7800660-FC6F-491F-9CE4-33A08EA09E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373" y="80383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5BCC3CF-5962-483E-85C0-774B52552E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573" y="803751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BFEFAD-83A4-42BB-A759-657ADDAEAD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0773" y="79171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9997" y="1445467"/>
            <a:ext cx="7815435" cy="781543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59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040877" y="-654913"/>
            <a:ext cx="3211606" cy="11442905"/>
            <a:chOff x="0" y="0"/>
            <a:chExt cx="25378325" cy="90422601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25233546" cy="90277822"/>
            </a:xfrm>
            <a:custGeom>
              <a:avLst/>
              <a:gdLst/>
              <a:ahLst/>
              <a:cxnLst/>
              <a:rect l="l" t="t" r="r" b="b"/>
              <a:pathLst>
                <a:path w="25233546" h="90277822">
                  <a:moveTo>
                    <a:pt x="0" y="0"/>
                  </a:moveTo>
                  <a:lnTo>
                    <a:pt x="25233546" y="0"/>
                  </a:lnTo>
                  <a:lnTo>
                    <a:pt x="25233546" y="90277822"/>
                  </a:lnTo>
                  <a:lnTo>
                    <a:pt x="0" y="90277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7F3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5378325" cy="90422599"/>
            </a:xfrm>
            <a:custGeom>
              <a:avLst/>
              <a:gdLst/>
              <a:ahLst/>
              <a:cxnLst/>
              <a:rect l="l" t="t" r="r" b="b"/>
              <a:pathLst>
                <a:path w="25378325" h="90422599">
                  <a:moveTo>
                    <a:pt x="25233545" y="90277820"/>
                  </a:moveTo>
                  <a:lnTo>
                    <a:pt x="25378325" y="90277820"/>
                  </a:lnTo>
                  <a:lnTo>
                    <a:pt x="25378325" y="90422599"/>
                  </a:lnTo>
                  <a:lnTo>
                    <a:pt x="25233545" y="90422599"/>
                  </a:lnTo>
                  <a:lnTo>
                    <a:pt x="25233545" y="902778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0277820"/>
                  </a:lnTo>
                  <a:lnTo>
                    <a:pt x="0" y="90277820"/>
                  </a:lnTo>
                  <a:lnTo>
                    <a:pt x="0" y="144780"/>
                  </a:lnTo>
                  <a:close/>
                  <a:moveTo>
                    <a:pt x="0" y="90277820"/>
                  </a:moveTo>
                  <a:lnTo>
                    <a:pt x="144780" y="90277820"/>
                  </a:lnTo>
                  <a:lnTo>
                    <a:pt x="144780" y="90422599"/>
                  </a:lnTo>
                  <a:lnTo>
                    <a:pt x="0" y="90422599"/>
                  </a:lnTo>
                  <a:lnTo>
                    <a:pt x="0" y="90277820"/>
                  </a:lnTo>
                  <a:close/>
                  <a:moveTo>
                    <a:pt x="25233545" y="144780"/>
                  </a:moveTo>
                  <a:lnTo>
                    <a:pt x="25378325" y="144780"/>
                  </a:lnTo>
                  <a:lnTo>
                    <a:pt x="25378325" y="90277820"/>
                  </a:lnTo>
                  <a:lnTo>
                    <a:pt x="25233545" y="90277820"/>
                  </a:lnTo>
                  <a:lnTo>
                    <a:pt x="25233545" y="144780"/>
                  </a:lnTo>
                  <a:close/>
                  <a:moveTo>
                    <a:pt x="144780" y="90277820"/>
                  </a:moveTo>
                  <a:lnTo>
                    <a:pt x="25233545" y="90277820"/>
                  </a:lnTo>
                  <a:lnTo>
                    <a:pt x="25233545" y="90422599"/>
                  </a:lnTo>
                  <a:lnTo>
                    <a:pt x="144780" y="90422599"/>
                  </a:lnTo>
                  <a:lnTo>
                    <a:pt x="144780" y="90277820"/>
                  </a:lnTo>
                  <a:close/>
                  <a:moveTo>
                    <a:pt x="25233545" y="0"/>
                  </a:moveTo>
                  <a:lnTo>
                    <a:pt x="25378325" y="0"/>
                  </a:lnTo>
                  <a:lnTo>
                    <a:pt x="25378325" y="144780"/>
                  </a:lnTo>
                  <a:lnTo>
                    <a:pt x="25233545" y="144780"/>
                  </a:lnTo>
                  <a:lnTo>
                    <a:pt x="2523354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5233545" y="0"/>
                  </a:lnTo>
                  <a:lnTo>
                    <a:pt x="2523354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359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816847" y="2524259"/>
            <a:ext cx="5657850" cy="5657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46999">
            <a:off x="9528132" y="1884930"/>
            <a:ext cx="6535812" cy="461591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976312">
            <a:off x="4745183" y="-113043"/>
            <a:ext cx="2500248" cy="171540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28700" y="1158650"/>
            <a:ext cx="6129968" cy="2479499"/>
            <a:chOff x="0" y="0"/>
            <a:chExt cx="8173290" cy="330599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417973"/>
              <a:ext cx="8173290" cy="1888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>
                  <a:solidFill>
                    <a:srgbClr val="2E3593"/>
                  </a:solidFill>
                  <a:latin typeface="Nunito Sans Extra Light"/>
                </a:rPr>
                <a:t>Whipping up dinners good for 2 to 3 days a week should be a good place to begin meal prep at home.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173290" cy="969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4800">
                  <a:solidFill>
                    <a:srgbClr val="2E3593"/>
                  </a:solidFill>
                  <a:latin typeface="Nunito Sans Regular Bold"/>
                </a:rPr>
                <a:t>Start small.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4573" y="4013226"/>
            <a:ext cx="6124095" cy="2734973"/>
            <a:chOff x="0" y="0"/>
            <a:chExt cx="8165459" cy="364663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386330"/>
              <a:ext cx="8165459" cy="1260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>
                  <a:solidFill>
                    <a:srgbClr val="2E3593"/>
                  </a:solidFill>
                  <a:latin typeface="Nunito Sans Extra Light"/>
                </a:rPr>
                <a:t>This makes food shopping less frequent and a lot cheaper too.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8165459" cy="1685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2E3593"/>
                  </a:solidFill>
                  <a:latin typeface="Nunito Sans Regular Bold"/>
                </a:rPr>
                <a:t>Stock up</a:t>
              </a:r>
            </a:p>
            <a:p>
              <a:pPr>
                <a:lnSpc>
                  <a:spcPts val="5040"/>
                </a:lnSpc>
              </a:pPr>
              <a:r>
                <a:rPr lang="en-US" sz="4200">
                  <a:solidFill>
                    <a:srgbClr val="2E3593"/>
                  </a:solidFill>
                  <a:latin typeface="Nunito Sans Regular Bold"/>
                </a:rPr>
                <a:t>on staple ingredients.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4573" y="7116243"/>
            <a:ext cx="6902138" cy="1797351"/>
            <a:chOff x="0" y="0"/>
            <a:chExt cx="9202851" cy="239646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231374"/>
              <a:ext cx="9202851" cy="1165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E3593"/>
                  </a:solidFill>
                  <a:latin typeface="Nunito Sans Extra Light"/>
                </a:rPr>
                <a:t>Keep food by portion size while following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E3593"/>
                  </a:solidFill>
                  <a:latin typeface="Nunito Sans Extra Light"/>
                </a:rPr>
                <a:t>proper storage to prevent spoilage.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9202851" cy="80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4200">
                  <a:solidFill>
                    <a:srgbClr val="2E3593"/>
                  </a:solidFill>
                  <a:latin typeface="Nunito Sans Regular Bold"/>
                </a:rPr>
                <a:t>Have enough containers.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7284E-6 C 0.06901 -1.7284E-6 0.125 0.05602 0.125 0.125 C 0.125 0.19398 0.06901 0.25 -2.77778E-6 0.25 C -0.06901 0.25 -0.125 0.19398 -0.125 0.125 C -0.125 0.05602 -0.06901 -1.7284E-6 -2.77778E-6 -1.7284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419100"/>
            <a:ext cx="16535400" cy="9893115"/>
            <a:chOff x="-1168400" y="-1793219"/>
            <a:chExt cx="25249565" cy="9506671"/>
          </a:xfrm>
        </p:grpSpPr>
        <p:sp>
          <p:nvSpPr>
            <p:cNvPr id="3" name="TextBox 3"/>
            <p:cNvSpPr txBox="1"/>
            <p:nvPr/>
          </p:nvSpPr>
          <p:spPr>
            <a:xfrm>
              <a:off x="-1062309" y="-904087"/>
              <a:ext cx="25143474" cy="86175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3600" dirty="0">
                  <a:solidFill>
                    <a:srgbClr val="2E3593"/>
                  </a:solidFill>
                  <a:latin typeface="Nunito Sans Extra Light"/>
                </a:rPr>
                <a:t>In my presentation I used white and blue </a:t>
              </a:r>
              <a:r>
                <a:rPr lang="en-US" sz="3600" dirty="0" err="1">
                  <a:solidFill>
                    <a:srgbClr val="2E3593"/>
                  </a:solidFill>
                  <a:latin typeface="Nunito Sans Extra Light"/>
                </a:rPr>
                <a:t>colours</a:t>
              </a:r>
              <a:r>
                <a:rPr lang="en-US" sz="3600" dirty="0">
                  <a:solidFill>
                    <a:srgbClr val="2E3593"/>
                  </a:solidFill>
                  <a:latin typeface="Nunito Sans Extra Light"/>
                </a:rPr>
                <a:t>. I think they match according this article (</a:t>
              </a:r>
              <a:r>
                <a:rPr lang="ru-RU" sz="3600" dirty="0">
                  <a:hlinkClick r:id="rId2"/>
                </a:rPr>
                <a:t>Белый и синий | (lookcolor.ru)</a:t>
              </a:r>
              <a:r>
                <a:rPr lang="en-US" sz="3600" dirty="0">
                  <a:solidFill>
                    <a:srgbClr val="2E3593"/>
                  </a:solidFill>
                  <a:latin typeface="Nunito Sans Extra Light"/>
                </a:rPr>
                <a:t>). The unique attributes of the presentation are vector pictures that preserve the high quality and outline the design. Additionally, I have used animations for the object on the slides. Talking about food, the real food pictures were added and cropped into circle shapes in the 3</a:t>
              </a:r>
              <a:r>
                <a:rPr lang="en-US" sz="3600" baseline="30000" dirty="0">
                  <a:solidFill>
                    <a:srgbClr val="2E3593"/>
                  </a:solidFill>
                  <a:latin typeface="Nunito Sans Extra Light"/>
                </a:rPr>
                <a:t>rd</a:t>
              </a:r>
              <a:r>
                <a:rPr lang="en-US" sz="3600" dirty="0">
                  <a:solidFill>
                    <a:srgbClr val="2E3593"/>
                  </a:solidFill>
                  <a:latin typeface="Nunito Sans Extra Light"/>
                </a:rPr>
                <a:t> slide. To make the presentation life I added GIF format images. They repeat a set of pictures in order to make the effect of animation. I used the crop function to delete the background on images. On the 2</a:t>
              </a:r>
              <a:r>
                <a:rPr lang="en-US" sz="3600" baseline="30000" dirty="0">
                  <a:solidFill>
                    <a:srgbClr val="2E3593"/>
                  </a:solidFill>
                  <a:latin typeface="Nunito Sans Extra Light"/>
                </a:rPr>
                <a:t>nd</a:t>
              </a:r>
              <a:r>
                <a:rPr lang="en-US" sz="3600" dirty="0">
                  <a:solidFill>
                    <a:srgbClr val="2E3593"/>
                  </a:solidFill>
                  <a:latin typeface="Nunito Sans Extra Light"/>
                </a:rPr>
                <a:t> slide I added a video, that best describe the topic. During the whole presentation you can hear an audio recording on the 1</a:t>
              </a:r>
              <a:r>
                <a:rPr lang="en-US" sz="3600" baseline="30000" dirty="0">
                  <a:solidFill>
                    <a:srgbClr val="2E3593"/>
                  </a:solidFill>
                  <a:latin typeface="Nunito Sans Extra Light"/>
                </a:rPr>
                <a:t>st</a:t>
              </a:r>
              <a:r>
                <a:rPr lang="en-US" sz="3600" dirty="0">
                  <a:solidFill>
                    <a:srgbClr val="2E3593"/>
                  </a:solidFill>
                  <a:latin typeface="Nunito Sans Extra Light"/>
                </a:rPr>
                <a:t> slide.  Additionally, I used transfer animations between slides. For each object separate animation was implemented. I liked this assignment; I was enjoying doing it. I gained and practiced skills on MS PowerPoint.  								</a:t>
              </a:r>
            </a:p>
            <a:p>
              <a:pPr>
                <a:lnSpc>
                  <a:spcPts val="5400"/>
                </a:lnSpc>
              </a:pPr>
              <a:r>
                <a:rPr lang="en-US" sz="3600" dirty="0">
                  <a:solidFill>
                    <a:srgbClr val="2E3593"/>
                  </a:solidFill>
                  <a:latin typeface="Nunito Sans Extra Light"/>
                </a:rPr>
                <a:t>													Student </a:t>
              </a:r>
              <a:r>
                <a:rPr lang="en-US" sz="3600" dirty="0" err="1">
                  <a:solidFill>
                    <a:srgbClr val="2E3593"/>
                  </a:solidFill>
                  <a:latin typeface="Nunito Sans Extra Light"/>
                </a:rPr>
                <a:t>Zhetessov</a:t>
              </a:r>
              <a:r>
                <a:rPr lang="en-US" sz="3600" dirty="0">
                  <a:solidFill>
                    <a:srgbClr val="2E3593"/>
                  </a:solidFill>
                  <a:latin typeface="Nunito Sans Extra Light"/>
                </a:rPr>
                <a:t> Nur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168400" y="-1793219"/>
              <a:ext cx="4305225" cy="9413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181"/>
                </a:lnSpc>
              </a:pPr>
              <a:r>
                <a:rPr lang="en-US" sz="4317" dirty="0">
                  <a:solidFill>
                    <a:srgbClr val="2E3593"/>
                  </a:solidFill>
                  <a:latin typeface="Nunito Sans Regular Bold"/>
                </a:rPr>
                <a:t>Conclusion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376</Words>
  <Application>Microsoft Office PowerPoint</Application>
  <PresentationFormat>Произвольный</PresentationFormat>
  <Paragraphs>25</Paragraphs>
  <Slides>6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Nunito Sans Regular</vt:lpstr>
      <vt:lpstr>Nunito Sans Regular Bold</vt:lpstr>
      <vt:lpstr>Nunito Sans Extra Light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Orange Illustrated Food Instructional Presentation</dc:title>
  <cp:lastModifiedBy>Nur M. Zhetesov</cp:lastModifiedBy>
  <cp:revision>8</cp:revision>
  <dcterms:created xsi:type="dcterms:W3CDTF">2006-08-16T00:00:00Z</dcterms:created>
  <dcterms:modified xsi:type="dcterms:W3CDTF">2021-10-10T08:03:41Z</dcterms:modified>
  <dc:identifier>DAEsIe7CSVY</dc:identifier>
</cp:coreProperties>
</file>